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7" r:id="rId8"/>
    <p:sldId id="261" r:id="rId9"/>
    <p:sldId id="262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93" d="100"/>
          <a:sy n="93" d="100"/>
        </p:scale>
        <p:origin x="-994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Сравнительный анализ за 2020-2022г.по обучению по программе "Знатоки финансовой грамотности"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по программе  "Знатоки финансовой грамотности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по программе  "Знатоки финансовой грамотности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по программе  "Знатоки финансовой грамотности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4534656"/>
        <c:axId val="114544640"/>
      </c:barChart>
      <c:catAx>
        <c:axId val="114534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14544640"/>
        <c:crosses val="autoZero"/>
        <c:auto val="1"/>
        <c:lblAlgn val="ctr"/>
        <c:lblOffset val="100"/>
        <c:noMultiLvlLbl val="0"/>
      </c:catAx>
      <c:valAx>
        <c:axId val="114544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53465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Сравнительный анализ за 2020-2022г.по обучению  финансовой грамотности. Сертификаты .</a:t>
            </a:r>
          </a:p>
        </c:rich>
      </c:tx>
      <c:layout>
        <c:manualLayout>
          <c:xMode val="edge"/>
          <c:yMode val="edge"/>
          <c:x val="0.1562389402322995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5462962962962962E-2"/>
          <c:y val="0.43653949506311712"/>
          <c:w val="0.94907407407407407"/>
          <c:h val="0.46476379961387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финансовой грамотности по сертификатам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финансовой грамотности по сертификатам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обучение финансовой грамотности по сертификатам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5121152"/>
        <c:axId val="115139328"/>
      </c:barChart>
      <c:catAx>
        <c:axId val="115121152"/>
        <c:scaling>
          <c:orientation val="minMax"/>
        </c:scaling>
        <c:delete val="1"/>
        <c:axPos val="b"/>
        <c:majorTickMark val="none"/>
        <c:minorTickMark val="none"/>
        <c:tickLblPos val="nextTo"/>
        <c:crossAx val="115139328"/>
        <c:crosses val="autoZero"/>
        <c:auto val="1"/>
        <c:lblAlgn val="ctr"/>
        <c:lblOffset val="100"/>
        <c:noMultiLvlLbl val="0"/>
      </c:catAx>
      <c:valAx>
        <c:axId val="115139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1211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6909424153330047"/>
          <c:y val="0.24127319186757029"/>
          <c:w val="0.44362897249675581"/>
          <c:h val="0.184841128763470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9000"/>
            <a:ext cx="4824536" cy="2795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620688"/>
            <a:ext cx="72728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БУ Мегионский комплексный центр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социального </a:t>
            </a:r>
            <a:r>
              <a:rPr lang="ru-RU" sz="1600" b="1" dirty="0"/>
              <a:t>обслуживания населения»</a:t>
            </a:r>
          </a:p>
          <a:p>
            <a:r>
              <a:rPr lang="ru-RU" sz="1600" dirty="0" smtClean="0"/>
              <a:t>Эффективные практики, направленные на сокращение бедности семей с детьми и улучшению условий жизнедеятельности.</a:t>
            </a:r>
          </a:p>
          <a:p>
            <a:pPr algn="ctr"/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Реализация </a:t>
            </a:r>
            <a:r>
              <a:rPr lang="ru-RU" sz="2400" b="1" dirty="0">
                <a:latin typeface="+mj-lt"/>
              </a:rPr>
              <a:t>программы финансовой грамотности граждан обратившихся за оказанием государственной социальной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37288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74168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Сравнительный анализ за 2020-2022г. </a:t>
            </a:r>
            <a:endParaRPr lang="ru-RU" sz="2400" b="1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Обучение </a:t>
            </a:r>
            <a:r>
              <a:rPr lang="ru-RU" dirty="0">
                <a:latin typeface="+mj-lt"/>
              </a:rPr>
              <a:t>по повышению финансовой </a:t>
            </a:r>
            <a:r>
              <a:rPr lang="ru-RU" dirty="0" smtClean="0">
                <a:latin typeface="+mj-lt"/>
              </a:rPr>
              <a:t>грамотности по программе  «Знатоки финансовой грамотности», сертификаты (обучение в некоммерческих организациях).</a:t>
            </a:r>
            <a:endParaRPr lang="ru-RU" dirty="0">
              <a:latin typeface="+mj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89111650"/>
              </p:ext>
            </p:extLst>
          </p:nvPr>
        </p:nvGraphicFramePr>
        <p:xfrm>
          <a:off x="971600" y="1913350"/>
          <a:ext cx="69847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47436596"/>
              </p:ext>
            </p:extLst>
          </p:nvPr>
        </p:nvGraphicFramePr>
        <p:xfrm>
          <a:off x="971600" y="4293096"/>
          <a:ext cx="698477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4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8828"/>
            <a:ext cx="8138813" cy="614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4070" y="486598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+mj-lt"/>
              </a:rPr>
              <a:t>Спасибо за внимание</a:t>
            </a:r>
            <a:endParaRPr lang="ru-RU" sz="4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77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>
                <a:latin typeface="+mj-lt"/>
              </a:rPr>
              <a:t>«Финансовое воспитание» - </a:t>
            </a:r>
            <a:r>
              <a:rPr lang="ru-RU" dirty="0" smtClean="0">
                <a:latin typeface="+mj-lt"/>
              </a:rPr>
              <a:t>развитие </a:t>
            </a:r>
            <a:r>
              <a:rPr lang="ru-RU" dirty="0">
                <a:latin typeface="+mj-lt"/>
              </a:rPr>
              <a:t>экономического образа мышления, воспитание ответственности и нравственного поведения в области экономических отношений в </a:t>
            </a:r>
            <a:r>
              <a:rPr lang="ru-RU" dirty="0" smtClean="0">
                <a:latin typeface="+mj-lt"/>
              </a:rPr>
              <a:t>семье. 	</a:t>
            </a:r>
          </a:p>
          <a:p>
            <a:pPr algn="just"/>
            <a:r>
              <a:rPr lang="ru-RU" dirty="0">
                <a:latin typeface="+mj-lt"/>
              </a:rPr>
              <a:t>	</a:t>
            </a:r>
            <a:r>
              <a:rPr lang="ru-RU" dirty="0" smtClean="0">
                <a:latin typeface="+mj-lt"/>
              </a:rPr>
              <a:t>Инновационным </a:t>
            </a:r>
            <a:r>
              <a:rPr lang="ru-RU" dirty="0">
                <a:latin typeface="+mj-lt"/>
              </a:rPr>
              <a:t>решением является возможность прохождения  тестирования через онлайн-формат. Специалистами учреждения была разработана база для тестирования через сервис </a:t>
            </a:r>
            <a:r>
              <a:rPr lang="ru-RU" dirty="0" err="1" smtClean="0">
                <a:latin typeface="+mj-lt"/>
              </a:rPr>
              <a:t>Google</a:t>
            </a:r>
            <a:r>
              <a:rPr lang="ru-RU" dirty="0" smtClean="0">
                <a:latin typeface="+mj-lt"/>
              </a:rPr>
              <a:t>-формы. 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96" y="2996952"/>
            <a:ext cx="2106032" cy="3005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"/>
          <a:stretch/>
        </p:blipFill>
        <p:spPr>
          <a:xfrm>
            <a:off x="5436096" y="2420888"/>
            <a:ext cx="2647630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340">
            <a:off x="2542843" y="2745100"/>
            <a:ext cx="1960740" cy="27753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2" y="4097597"/>
            <a:ext cx="2458433" cy="19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3286"/>
            <a:ext cx="610394" cy="43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07">
            <a:off x="5008727" y="2697479"/>
            <a:ext cx="590820" cy="41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0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7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«</a:t>
            </a:r>
            <a:r>
              <a:rPr lang="ru-RU" sz="2400" b="1" dirty="0">
                <a:latin typeface="+mj-lt"/>
              </a:rPr>
              <a:t>Личное финансовое планирование </a:t>
            </a:r>
            <a:r>
              <a:rPr lang="ru-RU" sz="2400" b="1" dirty="0" smtClean="0">
                <a:latin typeface="+mj-lt"/>
              </a:rPr>
              <a:t>и управление </a:t>
            </a:r>
            <a:r>
              <a:rPr lang="ru-RU" sz="2400" b="1" dirty="0">
                <a:latin typeface="+mj-lt"/>
              </a:rPr>
              <a:t>бюджетом»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991360" cy="3988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5535" r="1604" b="4820"/>
          <a:stretch/>
        </p:blipFill>
        <p:spPr>
          <a:xfrm>
            <a:off x="2006764" y="1451684"/>
            <a:ext cx="2205195" cy="2907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8" t="6127" r="10067" b="4745"/>
          <a:stretch/>
        </p:blipFill>
        <p:spPr>
          <a:xfrm>
            <a:off x="323528" y="2636912"/>
            <a:ext cx="2527540" cy="3890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5535" r="6053" b="26919"/>
          <a:stretch/>
        </p:blipFill>
        <p:spPr>
          <a:xfrm rot="645992">
            <a:off x="2926987" y="3673082"/>
            <a:ext cx="2569940" cy="291151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7"/>
              </a:clrFrom>
              <a:clrTo>
                <a:srgbClr val="F7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56897"/>
            <a:ext cx="710204" cy="50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6793">
            <a:off x="3733902" y="3403207"/>
            <a:ext cx="7127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7" y="2354216"/>
            <a:ext cx="648981" cy="46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/>
          <a:stretch/>
        </p:blipFill>
        <p:spPr>
          <a:xfrm>
            <a:off x="746496" y="3198168"/>
            <a:ext cx="7713936" cy="3122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6387" y="580038"/>
            <a:ext cx="645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Мобильные приложения и компьютерные программы </a:t>
            </a:r>
          </a:p>
          <a:p>
            <a:pPr algn="ctr"/>
            <a:r>
              <a:rPr lang="ru-RU" b="1" dirty="0" smtClean="0">
                <a:latin typeface="+mj-lt"/>
              </a:rPr>
              <a:t>по учету бюджета</a:t>
            </a:r>
            <a:endParaRPr lang="ru-RU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66843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онлайн-сервисы и </a:t>
            </a:r>
            <a:r>
              <a:rPr lang="ru-RU" sz="1400" dirty="0"/>
              <a:t>специальные программы для учета личных </a:t>
            </a:r>
            <a:r>
              <a:rPr lang="ru-RU" sz="1400" dirty="0" smtClean="0"/>
              <a:t>финансов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/>
              <a:t>на компьютере или телефоне:</a:t>
            </a:r>
          </a:p>
          <a:p>
            <a:pPr algn="ctr"/>
            <a:r>
              <a:rPr lang="en-US" sz="1400" dirty="0"/>
              <a:t>Family - http://sanuel.com, </a:t>
            </a:r>
            <a:r>
              <a:rPr lang="ru-RU" sz="1400" dirty="0" err="1"/>
              <a:t>оффлайн</a:t>
            </a:r>
            <a:r>
              <a:rPr lang="ru-RU" sz="1400" dirty="0"/>
              <a:t>.</a:t>
            </a:r>
          </a:p>
          <a:p>
            <a:pPr algn="ctr"/>
            <a:r>
              <a:rPr lang="en-US" sz="1400" dirty="0" err="1"/>
              <a:t>MoneyTracker</a:t>
            </a:r>
            <a:r>
              <a:rPr lang="en-US" sz="1400" dirty="0"/>
              <a:t> - http://dominsoft.ru, </a:t>
            </a:r>
            <a:r>
              <a:rPr lang="ru-RU" sz="1400" dirty="0" err="1"/>
              <a:t>оффлайн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1</a:t>
            </a:r>
            <a:r>
              <a:rPr lang="en-US" sz="1400" dirty="0"/>
              <a:t>C-</a:t>
            </a:r>
            <a:r>
              <a:rPr lang="ru-RU" sz="1400" dirty="0"/>
              <a:t>Деньги - </a:t>
            </a:r>
            <a:r>
              <a:rPr lang="en-US" sz="1400" dirty="0"/>
              <a:t>http://online.1c.ru/catalog, </a:t>
            </a:r>
            <a:r>
              <a:rPr lang="ru-RU" sz="1400" dirty="0" err="1"/>
              <a:t>оффлайн</a:t>
            </a:r>
            <a:r>
              <a:rPr lang="ru-RU" sz="1400" dirty="0"/>
              <a:t>.</a:t>
            </a:r>
          </a:p>
          <a:p>
            <a:pPr algn="ctr"/>
            <a:r>
              <a:rPr lang="en-US" sz="1400" dirty="0" err="1"/>
              <a:t>Drebedengi</a:t>
            </a:r>
            <a:r>
              <a:rPr lang="en-US" sz="1400" dirty="0"/>
              <a:t> - http://drebedengi.ru, </a:t>
            </a:r>
            <a:r>
              <a:rPr lang="ru-RU" sz="1400" dirty="0" err="1"/>
              <a:t>оффлайн</a:t>
            </a:r>
            <a:r>
              <a:rPr lang="ru-RU" sz="1400" dirty="0"/>
              <a:t> и онлайн.</a:t>
            </a:r>
          </a:p>
          <a:p>
            <a:pPr algn="ctr"/>
            <a:r>
              <a:rPr lang="en-US" sz="1400" dirty="0" err="1"/>
              <a:t>EasyFinance</a:t>
            </a:r>
            <a:r>
              <a:rPr lang="en-US" sz="1400" dirty="0"/>
              <a:t> - http://easyfinance.ru, </a:t>
            </a:r>
            <a:r>
              <a:rPr lang="ru-RU" sz="1400" dirty="0"/>
              <a:t>онлайн.</a:t>
            </a:r>
          </a:p>
          <a:p>
            <a:pPr algn="ctr"/>
            <a:r>
              <a:rPr lang="ru-RU" sz="1400" dirty="0"/>
              <a:t>4 Конверта - </a:t>
            </a:r>
            <a:r>
              <a:rPr lang="en-US" sz="1400" dirty="0"/>
              <a:t>http://www.4konverta.com, </a:t>
            </a:r>
            <a:r>
              <a:rPr lang="ru-RU" sz="1400" dirty="0"/>
              <a:t>онлайн.</a:t>
            </a:r>
          </a:p>
          <a:p>
            <a:pPr algn="ctr"/>
            <a:r>
              <a:rPr lang="ru-RU" sz="1400" dirty="0"/>
              <a:t>Дзен-мани - </a:t>
            </a:r>
            <a:r>
              <a:rPr lang="en-US" sz="1400" dirty="0"/>
              <a:t>http://zenmoney.ru, </a:t>
            </a:r>
            <a:r>
              <a:rPr lang="ru-RU" sz="1400" dirty="0"/>
              <a:t>онлайн.</a:t>
            </a:r>
          </a:p>
        </p:txBody>
      </p:sp>
    </p:spTree>
    <p:extLst>
      <p:ext uri="{BB962C8B-B14F-4D97-AF65-F5344CB8AC3E}">
        <p14:creationId xmlns:p14="http://schemas.microsoft.com/office/powerpoint/2010/main" val="29502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361" y="620688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400" b="1" dirty="0">
                <a:latin typeface="+mj-lt"/>
              </a:rPr>
              <a:t>«Банковские услуги, инвестиции и риски, управление кредитной нагрузкой»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08910"/>
            <a:ext cx="3509791" cy="27164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80" y="1431345"/>
            <a:ext cx="2528130" cy="3535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88" y="2865995"/>
            <a:ext cx="2616559" cy="345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6048672" cy="29776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59416"/>
            <a:ext cx="4122048" cy="315355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80" y="2769512"/>
            <a:ext cx="2592288" cy="352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668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«</a:t>
            </a:r>
            <a:r>
              <a:rPr lang="ru-RU" sz="2400" b="1" dirty="0">
                <a:latin typeface="+mj-lt"/>
              </a:rPr>
              <a:t>Защита прав потребителя </a:t>
            </a:r>
            <a:r>
              <a:rPr lang="ru-RU" sz="2400" b="1" dirty="0" smtClean="0">
                <a:latin typeface="+mj-lt"/>
              </a:rPr>
              <a:t>и </a:t>
            </a:r>
          </a:p>
          <a:p>
            <a:pPr algn="ctr"/>
            <a:r>
              <a:rPr lang="ru-RU" sz="2400" b="1" dirty="0" smtClean="0">
                <a:latin typeface="+mj-lt"/>
              </a:rPr>
              <a:t>личная </a:t>
            </a:r>
            <a:r>
              <a:rPr lang="ru-RU" sz="2400" b="1" dirty="0">
                <a:latin typeface="+mj-lt"/>
              </a:rPr>
              <a:t>финансовая безопасность»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1" r="32735" b="4524"/>
          <a:stretch/>
        </p:blipFill>
        <p:spPr bwMode="auto">
          <a:xfrm>
            <a:off x="-5581128" y="85414"/>
            <a:ext cx="2160240" cy="459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7"/>
            <a:ext cx="735875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3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723" y="692696"/>
            <a:ext cx="449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400" b="1" dirty="0">
                <a:latin typeface="+mj-lt"/>
              </a:rPr>
              <a:t>«Пенсионное обеспечение»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8001"/>
          <a:stretch/>
        </p:blipFill>
        <p:spPr bwMode="auto">
          <a:xfrm>
            <a:off x="2404168" y="1340769"/>
            <a:ext cx="462837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2685693"/>
            <a:ext cx="1974071" cy="3509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71525"/>
            <a:ext cx="1847414" cy="37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48680"/>
            <a:ext cx="550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</a:t>
            </a:r>
            <a:r>
              <a:rPr lang="ru-RU" sz="2800" b="1" dirty="0">
                <a:latin typeface="+mj-lt"/>
              </a:rPr>
              <a:t>«Налоги и страхование»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276872"/>
            <a:ext cx="145403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10957" r="8764" b="3570"/>
          <a:stretch/>
        </p:blipFill>
        <p:spPr>
          <a:xfrm>
            <a:off x="755576" y="1916832"/>
            <a:ext cx="5579186" cy="4325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46" y="1071900"/>
            <a:ext cx="2455371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276</TotalTime>
  <Words>184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Бурлакова Татьяна Викторовна</dc:creator>
  <cp:lastModifiedBy>Бурлакова Татьяна Викторовна</cp:lastModifiedBy>
  <cp:revision>23</cp:revision>
  <dcterms:created xsi:type="dcterms:W3CDTF">2021-06-24T12:00:17Z</dcterms:created>
  <dcterms:modified xsi:type="dcterms:W3CDTF">2022-07-21T06:27:09Z</dcterms:modified>
</cp:coreProperties>
</file>