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0" r:id="rId2"/>
    <p:sldId id="356" r:id="rId3"/>
    <p:sldId id="370" r:id="rId4"/>
    <p:sldId id="363" r:id="rId5"/>
    <p:sldId id="367" r:id="rId6"/>
    <p:sldId id="368" r:id="rId7"/>
    <p:sldId id="369" r:id="rId8"/>
    <p:sldId id="371" r:id="rId9"/>
    <p:sldId id="362" r:id="rId1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6F2815"/>
    <a:srgbClr val="0066CC"/>
    <a:srgbClr val="0000FF"/>
    <a:srgbClr val="FF0066"/>
    <a:srgbClr val="008000"/>
    <a:srgbClr val="3366CC"/>
    <a:srgbClr val="FF0000"/>
    <a:srgbClr val="33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2" autoAdjust="0"/>
    <p:restoredTop sz="94102" autoAdjust="0"/>
  </p:normalViewPr>
  <p:slideViewPr>
    <p:cSldViewPr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358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5728-BB2F-4445-A18A-D894126B8B6C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02B4-C3EB-4288-B5A2-32532C04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F201-DD22-4CD8-A48D-E8079FE05221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3A75-BE57-44FA-9EA3-004C2708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2DB3-51BF-4F0A-85B7-3E725C5E75A7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C755-92D9-4D8A-AE28-D9DC8825E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4E227-CAD4-4F2E-888E-C1CA250CA504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21DA5-C77F-4017-8206-23A9D8614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160D-99E5-41E9-B3D2-9894570EE8FD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08EA-565A-40D5-BB1C-6EFAAD3CF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8D4F-0E2F-4D76-A28F-E07F65959ADA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649B-BFEC-4716-879E-D685E7B61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8615A-5237-4194-B9BA-2BBF081EB2EB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0AC4-4681-4AEA-97A8-2CED3F928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1DD3-A1A3-4A52-A31A-2AD478EB26BA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AF09-BFBF-4D04-8760-65605E76B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179F-FD2A-425B-8096-F4D8CA1C0688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E6D5-1CBA-48CD-BBC6-B8C7F6417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9CC1-4F4B-494B-BA11-96A46B8518F9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8199-1B3C-4937-8E63-05C015A02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178E-CA30-4269-9C71-C7F5B7DCCB16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0940-D204-4E05-A7FB-3310249BD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AC9B-B702-426F-A1FD-2EB0B65C27E0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F5D5-7442-4671-95C5-03EE86A56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FE6B-3B0E-443E-BB68-D1FE806D16AB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3CE5-3910-454B-AEBC-4E9D1EC5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AFFB-6346-45EE-920D-1E97173F7278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6AE5-DCC3-4499-B81D-E226EA8B1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B428CE2C-4673-48C8-B801-8EF417835AA9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C324461-6164-412C-9D2E-0EBC694C1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8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7598" l="1258" r="100000">
                        <a14:foregroundMark x1="39308" y1="45946" x2="39308" y2="45946"/>
                        <a14:foregroundMark x1="39308" y1="55856" x2="39308" y2="55856"/>
                        <a14:foregroundMark x1="40252" y1="59760" x2="40252" y2="59760"/>
                        <a14:foregroundMark x1="56289" y1="48949" x2="56289" y2="48949"/>
                        <a14:foregroundMark x1="62893" y1="47447" x2="62893" y2="47447"/>
                        <a14:foregroundMark x1="40881" y1="61261" x2="46541" y2="61261"/>
                        <a14:foregroundMark x1="50000" y1="54354" x2="50000" y2="54354"/>
                        <a14:foregroundMark x1="45912" y1="45045" x2="45912" y2="45045"/>
                        <a14:foregroundMark x1="40252" y1="29730" x2="40252" y2="29730"/>
                        <a14:foregroundMark x1="39308" y1="21922" x2="39308" y2="21922"/>
                        <a14:foregroundMark x1="31132" y1="13514" x2="31132" y2="13514"/>
                        <a14:foregroundMark x1="28931" y1="8709" x2="28931" y2="8709"/>
                        <a14:foregroundMark x1="70755" y1="17417" x2="70755" y2="17417"/>
                        <a14:foregroundMark x1="80503" y1="23423" x2="80503" y2="23423"/>
                        <a14:foregroundMark x1="85535" y1="35135" x2="85535" y2="35135"/>
                        <a14:foregroundMark x1="61950" y1="15015" x2="61950" y2="15015"/>
                        <a14:foregroundMark x1="50629" y1="11111" x2="50629" y2="11111"/>
                        <a14:foregroundMark x1="43396" y1="11111" x2="43396" y2="11111"/>
                        <a14:foregroundMark x1="6289" y1="45045" x2="6289" y2="45045"/>
                        <a14:foregroundMark x1="9434" y1="58258" x2="9434" y2="58258"/>
                        <a14:foregroundMark x1="14151" y1="72072" x2="14151" y2="72072"/>
                        <a14:foregroundMark x1="19811" y1="82282" x2="19811" y2="82282"/>
                        <a14:foregroundMark x1="30503" y1="85285" x2="30503" y2="85285"/>
                        <a14:foregroundMark x1="84591" y1="75976" x2="84591" y2="75976"/>
                        <a14:foregroundMark x1="73270" y1="84685" x2="73270" y2="84685"/>
                        <a14:foregroundMark x1="64465" y1="91592" x2="64465" y2="91592"/>
                        <a14:foregroundMark x1="87107" y1="65165" x2="87107" y2="65165"/>
                        <a14:foregroundMark x1="91824" y1="60661" x2="91824" y2="60661"/>
                        <a14:foregroundMark x1="93396" y1="48348" x2="93396" y2="48348"/>
                        <a14:foregroundMark x1="91824" y1="42042" x2="91824" y2="42042"/>
                        <a14:foregroundMark x1="10377" y1="43544" x2="10377" y2="43544"/>
                        <a14:foregroundMark x1="10377" y1="50450" x2="10377" y2="50450"/>
                        <a14:foregroundMark x1="10377" y1="65165" x2="10377" y2="65165"/>
                        <a14:foregroundMark x1="19182" y1="78378" x2="19182" y2="78378"/>
                        <a14:foregroundMark x1="23899" y1="86186" x2="23899" y2="86186"/>
                        <a14:foregroundMark x1="27987" y1="90691" x2="27987" y2="90691"/>
                        <a14:foregroundMark x1="33019" y1="90691" x2="33019" y2="90691"/>
                        <a14:foregroundMark x1="40881" y1="90090" x2="40881" y2="90090"/>
                        <a14:foregroundMark x1="44969" y1="92192" x2="44969" y2="92192"/>
                        <a14:foregroundMark x1="53774" y1="93093" x2="53774" y2="93093"/>
                        <a14:foregroundMark x1="57233" y1="93093" x2="57233" y2="93093"/>
                        <a14:foregroundMark x1="84591" y1="28829" x2="82075" y2="28829"/>
                        <a14:foregroundMark x1="90252" y1="38138" x2="90252" y2="38138"/>
                        <a14:foregroundMark x1="90252" y1="55856" x2="90252" y2="55856"/>
                        <a14:foregroundMark x1="82075" y1="81381" x2="82075" y2="81381"/>
                        <a14:foregroundMark x1="87736" y1="72072" x2="87736" y2="72072"/>
                        <a14:foregroundMark x1="70126" y1="88288" x2="66981" y2="88288"/>
                        <a14:foregroundMark x1="75786" y1="87688" x2="75786" y2="87688"/>
                        <a14:foregroundMark x1="53774" y1="12012" x2="53774" y2="12012"/>
                        <a14:foregroundMark x1="66981" y1="17417" x2="66981" y2="17417"/>
                        <a14:foregroundMark x1="74843" y1="21321" x2="74843" y2="21321"/>
                        <a14:foregroundMark x1="88679" y1="53754" x2="88679" y2="53754"/>
                        <a14:foregroundMark x1="88679" y1="46547" x2="88679" y2="46547"/>
                        <a14:foregroundMark x1="88679" y1="42943" x2="88679" y2="42943"/>
                        <a14:foregroundMark x1="77987" y1="80781" x2="77987" y2="80781"/>
                        <a14:foregroundMark x1="45283" y1="13213" x2="45283" y2="13213"/>
                        <a14:foregroundMark x1="46855" y1="9910" x2="46855" y2="9910"/>
                        <a14:foregroundMark x1="57233" y1="11411" x2="57233" y2="11411"/>
                        <a14:foregroundMark x1="64780" y1="14114" x2="64780" y2="14114"/>
                        <a14:foregroundMark x1="89937" y1="68769" x2="89937" y2="68769"/>
                        <a14:foregroundMark x1="49057" y1="95796" x2="49057" y2="95796"/>
                        <a14:foregroundMark x1="14465" y1="74474" x2="14465" y2="74474"/>
                        <a14:foregroundMark x1="11635" y1="63063" x2="11635" y2="63063"/>
                        <a14:foregroundMark x1="10063" y1="55255" x2="10063" y2="55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2" y="-29776"/>
            <a:ext cx="1295636" cy="1355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16947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бюджетное учреждение </a:t>
            </a:r>
          </a:p>
          <a:p>
            <a:pPr indent="449263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Ханты-Мансийского автономного округа – Югры</a:t>
            </a:r>
          </a:p>
          <a:p>
            <a:pPr indent="449263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«Югорский комплексный центр социального обслуживания населения»</a:t>
            </a:r>
          </a:p>
        </p:txBody>
      </p:sp>
      <p:pic>
        <p:nvPicPr>
          <p:cNvPr id="7172" name="Picture 4" descr="https://iadvocate.co.il/wp-content/uploads/2019/03/shutterstock_1038961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140968"/>
            <a:ext cx="4812857" cy="319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95636" y="1297699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defRPr/>
            </a:pPr>
            <a:r>
              <a:rPr lang="ru-RU" sz="2400" b="1" cap="all" dirty="0">
                <a:solidFill>
                  <a:srgbClr val="6F28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Государственная социальная </a:t>
            </a:r>
            <a:endParaRPr lang="ru-RU" sz="2400" b="1" cap="all" dirty="0" smtClean="0">
              <a:solidFill>
                <a:srgbClr val="6F281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449263">
              <a:defRPr/>
            </a:pPr>
            <a:r>
              <a:rPr lang="ru-RU" sz="2400" b="1" cap="all" dirty="0" smtClean="0">
                <a:solidFill>
                  <a:srgbClr val="6F28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помощь гражданам </a:t>
            </a:r>
          </a:p>
          <a:p>
            <a:pPr indent="449263">
              <a:defRPr/>
            </a:pPr>
            <a:r>
              <a:rPr lang="ru-RU" sz="2400" b="1" cap="all" dirty="0" smtClean="0">
                <a:solidFill>
                  <a:srgbClr val="6F28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основании социального </a:t>
            </a:r>
            <a:r>
              <a:rPr lang="ru-RU" sz="2400" b="1" cap="all" dirty="0">
                <a:solidFill>
                  <a:srgbClr val="6F28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контракта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-30688" y="0"/>
            <a:ext cx="91746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8000"/>
            <a:ext cx="7270771" cy="143192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33CC"/>
                </a:solidFill>
                <a:effectLst/>
              </a:rPr>
              <a:t> </a:t>
            </a:r>
            <a:br>
              <a:rPr lang="ru-RU" sz="3200" dirty="0" smtClean="0">
                <a:solidFill>
                  <a:srgbClr val="0033CC"/>
                </a:solidFill>
                <a:effectLst/>
              </a:rPr>
            </a:br>
            <a:r>
              <a:rPr lang="ru-RU" sz="32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01 апреля 2021 года изменены условия оказания государственной социальной помощи</a:t>
            </a:r>
            <a:r>
              <a:rPr lang="ru-RU" sz="3200" dirty="0">
                <a:solidFill>
                  <a:srgbClr val="0033CC"/>
                </a:solidFill>
                <a:effectLst/>
              </a:rPr>
              <a:t/>
            </a:r>
            <a:br>
              <a:rPr lang="ru-RU" sz="3200" dirty="0">
                <a:solidFill>
                  <a:srgbClr val="0033CC"/>
                </a:solidFill>
                <a:effectLst/>
              </a:rPr>
            </a:br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7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91"/>
            <a:ext cx="1512168" cy="1581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42693"/>
            <a:ext cx="7695459" cy="4211709"/>
          </a:xfrm>
        </p:spPr>
        <p:txBody>
          <a:bodyPr/>
          <a:lstStyle/>
          <a:p>
            <a:pPr algn="just"/>
            <a:endParaRPr lang="ru-RU" dirty="0" smtClean="0">
              <a:solidFill>
                <a:srgbClr val="0033CC"/>
              </a:solidFill>
              <a:effectLst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6F2815"/>
                </a:solidFill>
                <a:effectLst/>
              </a:rPr>
              <a:t>	</a:t>
            </a:r>
            <a:r>
              <a:rPr lang="ru-RU" b="1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Учитываются доходы семьи за 3 предыдущих месяца.</a:t>
            </a:r>
          </a:p>
          <a:p>
            <a:pPr algn="just">
              <a:buNone/>
            </a:pPr>
            <a:endParaRPr lang="ru-RU" sz="2000" b="1" dirty="0" smtClean="0">
              <a:solidFill>
                <a:srgbClr val="6F28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Помощь оказывается для реализации одного из 5 мероприятий.</a:t>
            </a:r>
            <a:endParaRPr lang="ru-RU" b="1" dirty="0">
              <a:solidFill>
                <a:srgbClr val="6F28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664" y="471421"/>
            <a:ext cx="7270771" cy="1431925"/>
          </a:xfrm>
        </p:spPr>
        <p:txBody>
          <a:bodyPr/>
          <a:lstStyle/>
          <a:p>
            <a:pPr algn="ctr"/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7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6" cy="1543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905000"/>
            <a:ext cx="7273946" cy="4764360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solidFill>
                <a:srgbClr val="0033CC"/>
              </a:solidFill>
              <a:effectLst/>
            </a:endParaRPr>
          </a:p>
          <a:p>
            <a:endParaRPr lang="ru-RU" sz="1600" dirty="0"/>
          </a:p>
        </p:txBody>
      </p:sp>
      <p:pic>
        <p:nvPicPr>
          <p:cNvPr id="6" name="Picture 2" descr="https://im0-tub-ru.yandex.net/i?id=2e6889ef98ef7e9ac561e7c1ad6b626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836712"/>
            <a:ext cx="72008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0" y="-10359"/>
            <a:ext cx="9144000" cy="6858000"/>
          </a:xfrm>
          <a:prstGeom prst="rect">
            <a:avLst/>
          </a:prstGeom>
        </p:spPr>
      </p:pic>
      <p:pic>
        <p:nvPicPr>
          <p:cNvPr id="7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715"/>
            <a:ext cx="1440160" cy="1506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62797"/>
            <a:ext cx="7676976" cy="4392488"/>
          </a:xfrm>
        </p:spPr>
        <p:txBody>
          <a:bodyPr/>
          <a:lstStyle/>
          <a:p>
            <a:pPr marL="0" indent="0" algn="r">
              <a:buNone/>
            </a:pPr>
            <a:endParaRPr lang="ru-RU" sz="2000" b="1" dirty="0" smtClean="0">
              <a:effectLst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33CC"/>
                </a:solidFill>
                <a:effectLst/>
              </a:rPr>
              <a:t>	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6F2815"/>
                </a:solidFill>
                <a:effectLst/>
              </a:rPr>
              <a:t> 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выплачивается после предоставления гражданином подтверждающих сведений о постановке на учет в Центр занятости населения (далее – Центр занятости) и трудоустройстве.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Помощь предоставляется в размере </a:t>
            </a:r>
            <a:r>
              <a:rPr lang="ru-RU" sz="24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17500 </a:t>
            </a:r>
            <a:r>
              <a:rPr lang="ru-RU" sz="24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4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3-х месяцев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если гражданин зарегистрирован в Центре занятости на дату обращения, в течение </a:t>
            </a:r>
            <a:r>
              <a:rPr lang="ru-RU" sz="24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месяцев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если гражданин  не зарегистрирован в Центре занятости на дату обращения</a:t>
            </a:r>
            <a:r>
              <a:rPr lang="ru-RU" sz="2400" dirty="0">
                <a:solidFill>
                  <a:srgbClr val="6F2815"/>
                </a:solidFill>
                <a:effectLst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400" b="1" dirty="0" smtClean="0">
              <a:effectLst/>
            </a:endParaRPr>
          </a:p>
        </p:txBody>
      </p:sp>
      <p:pic>
        <p:nvPicPr>
          <p:cNvPr id="8" name="Picture 2" descr="https://avatars.mds.yandex.net/get-zen_doc/60857/pub_5d3ee7957cccba00ac2528d6_5d3ee79b118d7f00ad3dbfa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97152"/>
            <a:ext cx="2878916" cy="192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67744" y="332656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Поиск работы</a:t>
            </a:r>
            <a:endParaRPr lang="ru-RU" sz="3200" b="1" cap="all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3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257"/>
            <a:ext cx="1346966" cy="1408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584" y="1223161"/>
            <a:ext cx="7676976" cy="32139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33CC"/>
                </a:solidFill>
                <a:effectLst/>
              </a:rPr>
              <a:t>	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выплачивается после предоставления гражданином документального подтверждения начала обучения и его окончания.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Помощь предоставляется ежемесячно в размере </a:t>
            </a:r>
            <a:r>
              <a:rPr lang="ru-RU" sz="24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8750 рублей </a:t>
            </a:r>
            <a:r>
              <a:rPr lang="ru-RU" sz="24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 месяцев или единовременно в размере  фактической стоимости курса обучения на одного обучающегося, но не более </a:t>
            </a:r>
            <a:r>
              <a:rPr lang="ru-RU" sz="24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30 000 рублей за один курс.</a:t>
            </a:r>
          </a:p>
          <a:p>
            <a:pPr marL="0" indent="0">
              <a:buNone/>
            </a:pPr>
            <a:endParaRPr lang="ru-RU" sz="2400" b="1" dirty="0" smtClean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9428" y="152202"/>
            <a:ext cx="6941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Прохождение </a:t>
            </a:r>
          </a:p>
          <a:p>
            <a:r>
              <a:rPr lang="ru-RU" sz="28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профессионального обучения</a:t>
            </a:r>
          </a:p>
        </p:txBody>
      </p:sp>
      <p:pic>
        <p:nvPicPr>
          <p:cNvPr id="4098" name="Picture 2" descr="https://avatars.mds.yandex.net/get-zen_doc/1918821/pub_5e8bb1835ef02453611c098b_5e8c208d6569f66155db92a4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49080"/>
            <a:ext cx="3960440" cy="253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223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59"/>
            <a:ext cx="1425712" cy="149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528" y="1588837"/>
            <a:ext cx="7438888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6F2815"/>
                </a:solidFill>
                <a:effectLst/>
              </a:rPr>
              <a:t>	</a:t>
            </a:r>
            <a:r>
              <a:rPr lang="ru-RU" sz="24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выплачивается после предоставления гражданином сведений о постановке на учет в налоговом органе в качестве ИП или налогоплательщика на профессиональный доход, если гражданин не состоял на учете в налоговом органе на момент обращения или предоставления документов, подтверждающих ИП, если гражданин состоял в налоговом органе на момент </a:t>
            </a: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Помощь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выплачивается </a:t>
            </a:r>
            <a:endParaRPr lang="ru-RU" sz="2000" dirty="0" smtClean="0">
              <a:solidFill>
                <a:srgbClr val="6F28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единовременно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размере,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заявленном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</a:t>
            </a:r>
            <a:endParaRPr lang="ru-RU" sz="2000" dirty="0" smtClean="0">
              <a:solidFill>
                <a:srgbClr val="6F28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бизнес-плане, </a:t>
            </a:r>
            <a:r>
              <a:rPr lang="ru-RU" sz="2000" b="1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endParaRPr lang="ru-RU" sz="2000" b="1" dirty="0" smtClean="0">
              <a:solidFill>
                <a:srgbClr val="6F28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250 </a:t>
            </a:r>
            <a:r>
              <a:rPr lang="ru-RU" sz="20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5712" y="310613"/>
            <a:ext cx="7200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Осуществление индивидуальной      </a:t>
            </a:r>
            <a:r>
              <a:rPr lang="ru-RU" sz="24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предпринимательской</a:t>
            </a:r>
          </a:p>
          <a:p>
            <a:r>
              <a:rPr lang="ru-RU" sz="24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деятельности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s://avatars.mds.yandex.net/get-ynews/28957/6a989b9bcbbcd8b054a0df36b1eea022/992x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1222" y="3960855"/>
            <a:ext cx="3667986" cy="245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223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-2475" y="16317"/>
            <a:ext cx="9144000" cy="6858000"/>
          </a:xfrm>
          <a:prstGeom prst="rect">
            <a:avLst/>
          </a:prstGeom>
        </p:spPr>
      </p:pic>
      <p:pic>
        <p:nvPicPr>
          <p:cNvPr id="7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76841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426" y="2336687"/>
            <a:ext cx="7415745" cy="338090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F2815"/>
                </a:solidFill>
                <a:effectLst/>
              </a:rPr>
              <a:t>	</a:t>
            </a: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выплачивается после предоставления гражданином сведений о постановке на учет в налоговом органе в качестве ИП или налогоплательщика на профессиональный доход, если гражданин не состоял на учете в налоговом органе на момент обращения или предоставления документов, подтверждающих ведение личного подсобного хозяйства, если гражданин состоял в налоговом органе на момент обращения.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выплачивается единовременно в </a:t>
            </a: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размере,       заявленном </a:t>
            </a:r>
            <a:r>
              <a:rPr lang="ru-RU" sz="2000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в бизнес-плане, </a:t>
            </a:r>
            <a:r>
              <a:rPr lang="ru-RU" sz="20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100 000 рублей.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7305" y="374467"/>
            <a:ext cx="4512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Ведение личного   </a:t>
            </a:r>
            <a:r>
              <a:rPr lang="ru-RU" sz="28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подсобного </a:t>
            </a:r>
            <a:r>
              <a:rPr lang="ru-RU" sz="28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хозяйства</a:t>
            </a:r>
            <a:endParaRPr lang="ru-RU" sz="2800" b="1" cap="all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zen_doc/1704910/pub_5e5191c0a89e6c018bc97778_5e51920bfc020165b28c826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730" y="116632"/>
            <a:ext cx="2880320" cy="196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223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-2475" y="16317"/>
            <a:ext cx="9144000" cy="6858000"/>
          </a:xfrm>
          <a:prstGeom prst="rect">
            <a:avLst/>
          </a:prstGeom>
        </p:spPr>
      </p:pic>
      <p:pic>
        <p:nvPicPr>
          <p:cNvPr id="7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2168" cy="15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2204079"/>
            <a:ext cx="7200801" cy="43924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F2815"/>
                </a:solidFill>
                <a:effectLst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выплачивается после выполнения гражданином мероприятий программы социальной адаптации, направленных на преодоление трудной жизненной ситуации в размере, равной величине прожиточного минимума для трудоспособного населения, установленной в субъекте Российской Федерации </a:t>
            </a:r>
            <a:r>
              <a:rPr lang="ru-RU" sz="2400" b="1" dirty="0" smtClean="0">
                <a:solidFill>
                  <a:srgbClr val="6F28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6 месяцев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1" y="346311"/>
            <a:ext cx="47525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cap="all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Иные мероприятия,</a:t>
            </a:r>
            <a:r>
              <a:rPr lang="ru-RU" sz="2800" smtClean="0"/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направленные на преодоление трудной жизненной ситуации</a:t>
            </a:r>
            <a:r>
              <a:rPr lang="ru-RU" sz="28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2800" b="1" cap="all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24warez.ru/uploads/posts/051117/531411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619733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23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07"/>
          <a:stretch/>
        </p:blipFill>
        <p:spPr>
          <a:xfrm>
            <a:off x="0" y="110223"/>
            <a:ext cx="9144000" cy="6747777"/>
          </a:xfrm>
          <a:prstGeom prst="rect">
            <a:avLst/>
          </a:prstGeom>
        </p:spPr>
      </p:pic>
      <p:pic>
        <p:nvPicPr>
          <p:cNvPr id="5" name="Picture 2" descr="https://yt3.ggpht.com/ytc/AAUvwngbUrK0-hzmhl8oZwnx0G-qADng_AIEGwxpyt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95300" cy="1564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260648"/>
            <a:ext cx="6405661" cy="3631763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получением более подробной информации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обратиться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и консультирования граждан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 до 21.00 по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Югорск, ул. Толстого, д. 8,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телефонам: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8(34675)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7-27-58, 89519762386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10" name="Picture 8" descr="https://cdr17koncentr.ru/wp-content/uploads/2019/08/konsulticzii-dlya-roditele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4320480" cy="29083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58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Трава</vt:lpstr>
      <vt:lpstr>Слайд 1</vt:lpstr>
      <vt:lpstr>  С 01 апреля 2021 года изменены условия оказания государственной социальной помощи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психологического климата в замещающих семьях </dc:title>
  <cp:lastModifiedBy>netuser100</cp:lastModifiedBy>
  <cp:revision>338</cp:revision>
  <dcterms:modified xsi:type="dcterms:W3CDTF">2021-06-07T11:20:05Z</dcterms:modified>
</cp:coreProperties>
</file>