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7" r:id="rId4"/>
    <p:sldId id="261" r:id="rId5"/>
    <p:sldId id="262" r:id="rId6"/>
    <p:sldId id="264" r:id="rId7"/>
    <p:sldId id="259" r:id="rId8"/>
    <p:sldId id="260" r:id="rId9"/>
    <p:sldId id="258" r:id="rId10"/>
    <p:sldId id="266" r:id="rId11"/>
    <p:sldId id="268" r:id="rId12"/>
    <p:sldId id="270" r:id="rId13"/>
    <p:sldId id="263" r:id="rId14"/>
    <p:sldId id="289" r:id="rId15"/>
    <p:sldId id="288" r:id="rId16"/>
    <p:sldId id="286" r:id="rId17"/>
    <p:sldId id="265" r:id="rId18"/>
    <p:sldId id="271" r:id="rId19"/>
    <p:sldId id="267" r:id="rId20"/>
    <p:sldId id="290" r:id="rId21"/>
    <p:sldId id="291" r:id="rId22"/>
    <p:sldId id="292" r:id="rId23"/>
    <p:sldId id="293" r:id="rId24"/>
    <p:sldId id="294" r:id="rId25"/>
    <p:sldId id="295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7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10E616-B128-4555-8130-45AD962B17B3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0BE1CC-2C03-49EC-A1E7-D53D8B5E9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5648623" cy="2664296"/>
          </a:xfrm>
        </p:spPr>
        <p:txBody>
          <a:bodyPr/>
          <a:lstStyle/>
          <a:p>
            <a:r>
              <a:rPr lang="ru-RU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финансовой грамотности населения. Управление личными финансами</a:t>
            </a:r>
            <a:endParaRPr lang="ru-RU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1552" y="6165304"/>
            <a:ext cx="4032448" cy="576064"/>
          </a:xfrm>
        </p:spPr>
        <p:txBody>
          <a:bodyPr>
            <a:normAutofit/>
          </a:bodyPr>
          <a:lstStyle/>
          <a:p>
            <a:r>
              <a:rPr lang="ru-RU" sz="1200" dirty="0" err="1" smtClean="0"/>
              <a:t>Выполнил:Сидельцева</a:t>
            </a:r>
            <a:r>
              <a:rPr lang="ru-RU" sz="1200" dirty="0" smtClean="0"/>
              <a:t> Ирина </a:t>
            </a:r>
            <a:r>
              <a:rPr lang="ru-RU" sz="1200" dirty="0" err="1" smtClean="0"/>
              <a:t>игоревна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62486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6413336" cy="4059789"/>
          </a:xfrm>
        </p:spPr>
        <p:txBody>
          <a:bodyPr>
            <a:noAutofit/>
          </a:bodyPr>
          <a:lstStyle/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КРАТКОСРОЧНЫЕ</a:t>
            </a:r>
          </a:p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СРЕДНЕСРОЧНЫЕ</a:t>
            </a:r>
          </a:p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ДОЛГОСРОЧНЫЕ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200000"/>
              </a:lnSpc>
              <a:spcBef>
                <a:spcPts val="0"/>
              </a:spcBef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ДОЛГОСРОЧНЫЕ</a:t>
            </a:r>
          </a:p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СРЕДНЕСРОЧНЫЕ</a:t>
            </a:r>
          </a:p>
          <a:p>
            <a:pPr algn="r">
              <a:lnSpc>
                <a:spcPct val="200000"/>
              </a:lnSpc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КРАТКОСРОЧНЫЕ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spcBef>
                <a:spcPts val="0"/>
              </a:spcBef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4572000" y="1088740"/>
            <a:ext cx="360040" cy="46805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4572000" y="1624066"/>
            <a:ext cx="361594" cy="50405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76056" y="908720"/>
            <a:ext cx="2016224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148064" y="908720"/>
            <a:ext cx="2016224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Выноска со стрелкой вправо 12"/>
          <p:cNvSpPr/>
          <p:nvPr/>
        </p:nvSpPr>
        <p:spPr>
          <a:xfrm>
            <a:off x="1187624" y="1196752"/>
            <a:ext cx="3096344" cy="792088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ЗАРПЛАТА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187624" y="3284984"/>
            <a:ext cx="3096344" cy="810090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ЗАРПЛАТА</a:t>
            </a:r>
            <a:endParaRPr lang="ru-RU" dirty="0"/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4572000" y="3284984"/>
            <a:ext cx="360040" cy="46805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4573554" y="3861048"/>
            <a:ext cx="360040" cy="46805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6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6291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и расходов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Тетрадь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 descr="C:\Users\Admin\Desktop\image-30-01-20-12-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3362" y="1785926"/>
            <a:ext cx="2031199" cy="321471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12" descr="C:\Users\Admin\Desktop\image-30-01-20-12-59-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00306"/>
            <a:ext cx="1928826" cy="257176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10" descr="C:\Users\Admin\Desktop\image-30-01-20-12-59-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2428868"/>
            <a:ext cx="1932719" cy="2551189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97033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Оптимизация доходов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28670"/>
            <a:ext cx="7520940" cy="37518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Учеба (новые навыки, смена деятельности)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Имущество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Государство(налоговые льготы и вычеты, пособия, социальные выплаты)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253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09480" cy="140705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ОПТИМИЗАЦИЯ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Пособия и социальные выплаты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857232"/>
            <a:ext cx="7715304" cy="6000768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Пособия для семей с детьми</a:t>
            </a:r>
          </a:p>
          <a:p>
            <a:endParaRPr lang="ru-RU" dirty="0"/>
          </a:p>
        </p:txBody>
      </p:sp>
      <p:pic>
        <p:nvPicPr>
          <p:cNvPr id="3076" name="Picture 4" descr="C:\Users\Admin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298998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9299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4583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Безымясссснс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7752056" cy="4302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001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Семья живет в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Омске: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ней мама, папа и двое детей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Старшему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ребенку 6 лет, младшему – 1 год. 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Ежемесячная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зарплата отца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000 руб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Мама находится в отпуске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по уходу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за ребенком и получает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ежемесячное пособие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– 8 968 руб. 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, полагается ли семье новое ежемесячное пособие в 2020 году.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Среднедушевой доход семьи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[(25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000 + 8968) : 4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] =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8 492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Прожиточный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минимум трудоспособного населения в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Омске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квартал 2019 года установлен в размере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10713 руб.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Среднедушевой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доход семьи меньше двукратного прожиточного минимума, поэтому семья сможет получить новое ежемесячное пособие.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Социальное обеспечение других слоев населения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785794"/>
            <a:ext cx="7715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Безработным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зарегистрированным в службе занятости Зависит от стажа, среднего заработка (45-75%),  но не менее 1 500 и не более 8 000 руб. Для подтвердивших статус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предпенсионера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11 280,0 руб. В 2020 г. индексироваться не будет.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причине временной нетрудоспособности Всем официально трудоустроенным Зависит от общего стажа и среднего заработка за 2018 и 2019 г. (60%-100% от зарплаты).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Пособие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уходу за инвалидом (ежемесячно) Неработающим родителям, усыновителям или опекунам, ухаживающим за ребенком-инвалидом в возрасте до 18 лет или инвалидом с детства I группы. Плюсом к пенсии по инвалидности 10000,00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6394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42918"/>
            <a:ext cx="7520940" cy="40375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Ежемесячная выплата (при полном или частичном отказе от льгот) Ветеранам войны, бывшим узникам различных мест принудительного содержания (концлагерей, гетто), лицам, которые пострадали от воздействия радиации, а также инвалидам и детям-инвалидам. Зависит от льготной категории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На погребение Лицу, занимающемуся организацией похорон 5946,00 руб. Единовременное пособие при возникновении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поствакцинальных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осложнений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Лицо, получившее осложнение или законный представитель (в случае с ребенком) в случае смерти - 30 000 руб. при установлении факта -10000 руб. при установлении инвалидности - 1000 ежемесячно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xmlns="" val="377441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льготы и вычеты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71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Налог на имущество физических лиц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 уплаты налога на имущество физических лиц освобождаются: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все пенсионеры, получающие пенсии, назначаемые в порядке, установленном пенсионным законодательством Российской Федерации, в том числе пенсию по инвалидности.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Герои Советского Союза, Герои Российской Федерации, полные кавалеры ордена Славы;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инвалиды I и II группы, инвалиды с детства;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участники гражданской и Великой Отечественной войн;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военнослужащие, а так же граждане, уволенные с военной службы по достижению предельного возраста пребывания на военной службе, имеющие общую продолжительность военной службы 20 лет и более;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члены семей военнослужащих, потерявших кормильца;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физические лица, подвергшиеся воздействию радиации вследствие катастрофы на Чернобыльской АЭС, аварии на производственном объединении «Маяк» и сбросов радиоактивных отходов в реку «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Теча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граждане, выполнявшие интернациональный долг в Афганистане и других странах, в которых велись боевые действия;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04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84482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1.Бюджет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Сценарии введения бюджета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16832"/>
            <a:ext cx="7205424" cy="4536504"/>
          </a:xfrm>
        </p:spPr>
        <p:txBody>
          <a:bodyPr>
            <a:normAutofit/>
          </a:bodyPr>
          <a:lstStyle/>
          <a:p>
            <a:pPr marL="0" indent="0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1.Сценарий зависимости</a:t>
            </a:r>
          </a:p>
          <a:p>
            <a:pPr marL="0" indent="0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2. Сценарий комфорта</a:t>
            </a:r>
          </a:p>
          <a:p>
            <a:pPr marL="0" indent="0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3. Сценарий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независимости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6215074" y="1785926"/>
            <a:ext cx="1071570" cy="857256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6215074" y="3000372"/>
            <a:ext cx="1143008" cy="785818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6286512" y="4000504"/>
            <a:ext cx="1000132" cy="785818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639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500042"/>
            <a:ext cx="7520940" cy="5929354"/>
          </a:xfrm>
        </p:spPr>
        <p:txBody>
          <a:bodyPr>
            <a:normAutofit/>
          </a:bodyPr>
          <a:lstStyle/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родители и супруги военнослужащих и государственных служащих, погибших при исполнении служебных обязанностей.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физические лица, осуществляющие профессиональную творческую деятельность, - в отношении специально оборудованных помещений, сооружений, используемых ими исключительно в качестве творческих мастерских, ателье, студий, а также жилых помещений, используемых для организации открытых для посещения негосударственных музеев, галерей, библиотек, - на период такого их использования;</a:t>
            </a:r>
          </a:p>
          <a:p>
            <a:pPr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лица - в отношении хозяйственных строений или сооружений,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Налоговая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льгота предоставляется в отношении не используемого в предпринимательской деятельности одного объекта налогообложения каждого вида (например, в отношении одного жилого дома) по выбору налогоплательщика вне зависимости от количества оснований для применения налоговых льгот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14290"/>
            <a:ext cx="7520940" cy="542928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Транспортный налог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Не являются объектами налогообложения транспортным налогом: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специально оборудованные для использования инвалидами легковые автомобили, а также автомобили с мощностью двигателя до 100 лошадиных сил (до 73,55 кВт), полученные или приобретенные через органы социальной защиты населения в установленном законом порядке. То есть фактически владельцы таких автомобилей транспортный налог не уплачивают.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-транспортные средства, находящиеся в розыске, при условии подтверждения факта их угона (кражи) документом, выдаваемым уполномоченным органом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уплаты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транспотного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налога освобождаются следующие категории плательщиков: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 одно транспортное средство с мощностью двигателя до 100 л.с. (до 73,55 кВт) включительно: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Герои Советского Союза;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Герои Российской Федерации;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ГероиСоциалистического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Труда;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полные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кавалерыордена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Трудовой славы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полные кавалеры ордена Славы;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инвалиды и ветераны Великой Отечественной войны и инвалиды боевых действий;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0"/>
            <a:ext cx="7520940" cy="6500834"/>
          </a:xfrm>
        </p:spPr>
        <p:txBody>
          <a:bodyPr>
            <a:normAutofit lnSpcReduction="10000"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родители и не вступившие в повторный брак вдов (вдовцов) инвалидов Великой Отечественной войны, инвалидов боевых действий, ветеранов Великой Отечественной войны и ветеранов боевых действий;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военнослужащие и лица рядового и начальствующего состава органов внутренних дел, ставших инвалидами вследствие ранения, контузии или увечья, полученных при исполнении обязанностей военной службы (служебных обязанностей);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граждане, ставших инвалидами вследствие катастрофы на Чернобыльской АЭС, аварии на производственном объединении "Маяк" и ядерных испытаний на Семипалатинском полигоне;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один из родителей (усыновителей), опекунов, попечителей ребенка-инвалида;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физические лица, являющихся пенсионерами в соответствии с пенсионным законодательством Российской Федерации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инвалиды из числа лиц, не указанных выше, на которых зарегистрировано транспортное средство с мощностью двигателя до 100 л.с. (до 73,55 кВт) включительно.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- физические лица, являющиеся пенсионерами в соответствии с пенсионным законодательством Российской Федерации, один из родителей (усыновителей), опекунов, попечителей ребенка-инвалида, один из родителей многодетной семьи, то есть семьи, имеющей трех и более детей до достижения ими возраста 18 лет, в том числе усыновленных, пасынков, падчериц, а также приемных, опекаемых, находящихся под попечительством, совместно проживающих, уплачивают транспортный налог в размере 10 процентов по отдельным транспортным средствам при соблюдении условий, установленных Законом Красноярского края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Льгота предоставляется только по указанным в Законе категориям транспортных средств: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Льготному налогообложению подлежит не более двух единиц транспортных средств, определяемых на усмотрение налогоплательщика. Не предоставляется льгота на два транспортных средства одного вида, например, на два легковых автомобиля и т.д.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Налогоплательщики, указанные выше, имеющие транспортное средство с мощностью двигателя свыше 100 л.с. (свыше 73,55 кВт), уплачивают сумму налога, исчисляемую как разница между суммой налога на данное транспортное средство и суммой налога на транспортное средство с мощностью двигателя 100 л.с. (73,55 кВт).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14290"/>
            <a:ext cx="7520940" cy="5786478"/>
          </a:xfrm>
        </p:spPr>
        <p:txBody>
          <a:bodyPr>
            <a:noAutofit/>
          </a:bodyPr>
          <a:lstStyle/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3. Земельный налог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Статьей 395 Кодекса предусмотрено полное освобождение от уплаты земельного налога только физических лиц, относящихся к коренным малочисленным народам Севера, Сибири и Дальнего Востока Российской Федерации в отношении земельных участков, используемых для сохранения и развития их традиционного образа жизни, хозяйствования и промыслов.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Других льгот для физических лиц по земельному налогу в виде полного освобождения от уплаты федеральным законодательством не предусмотрено.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В соответствии со статьей 391 Кодекса при исчислении налога налоговая база уменьшается на не облагаемую налогом сумму в размере 10000 руб. на одного налогоплательщика на территории одного муниципального образования в отношении земельного участка, находящегося в собственности, постоянном (бессрочном) пользовании или пожизненном наследуемом владении отдельных категорий налогоплательщиков, в том числе: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Герои Советского Союза, Героев Российской Федерации, полные кавалеры ордена Славы;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инвалиды, имеющие I группу инвалидности, а так же лица, имеющие II группу инвалидности, установленную до 01.01.2004;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инвалиды с детства;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ветераны и инвалиды Великой Отечественной войны, а так же ветераны и инвалиды боевых действий;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физические лица, подвергшиеся воздействию радиации вследствие катастрофы на Чернобыльской АЭС, аварии на производственном объединении «Маяк» и сбросов радиоактивных отходов в реку «</a:t>
            </a:r>
            <a:r>
              <a:rPr lang="ru-RU" sz="1200" b="0" dirty="0" err="1" smtClean="0">
                <a:latin typeface="Times New Roman" pitchFamily="18" charset="0"/>
                <a:cs typeface="Times New Roman" pitchFamily="18" charset="0"/>
              </a:rPr>
              <a:t>Теча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- физических лиц, получивших или перенесших 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технику.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При наличии оснований для получения льготы или вычета из налоговой базы по земельному налогу налогоплательщикам необходимо обратиться в налоговую инспекцию по месту нахождения земельного участка с заявлением и приложением копии документов, подтверждающих право на льготу или вычет.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Органам муниципальных образований предоставлено право устанавливать дополнительные льготы по налогу на имущество физических лиц и земельному налогу для отдельных категорий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плательщиков.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520940" cy="17523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60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Безымянный.pn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 bwMode="auto">
          <a:xfrm>
            <a:off x="428596" y="500042"/>
            <a:ext cx="8055039" cy="4153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текущей финансовой ситуации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47525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1.Какой срок я могу прожить на имеющиеся накопления, если перестану работать?</a:t>
            </a:r>
          </a:p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2.Могу ли я не запланировано совершить покупку в размере половины  ежемесячного дохода?</a:t>
            </a:r>
          </a:p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3.Какая статья расходов самая существенная  в бюджете?</a:t>
            </a:r>
          </a:p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4.Какой доход мне необходим для комфортной жизни? Из чего состоит эта сумма?</a:t>
            </a:r>
          </a:p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5.Какую сумму я могу тратить в месяц на благотворительность?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065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iramida-potrebnostey-masl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810" y="188640"/>
            <a:ext cx="7283682" cy="479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725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664"/>
            <a:ext cx="5400600" cy="464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057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520940" cy="548640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Учёт доходов и расходов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Краткосрочные расходы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ежемесечно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продукты питания;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коммунальные платежи;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мобильная связь;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платежи по кредитам;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питание в школе;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бензин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хозтовары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752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/>
          <a:lstStyle/>
          <a:p>
            <a:pPr marL="0" indent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Среднесрочные расходы (раз в несколько месяцев)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страховка;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оплата отпуска;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оплата учебы;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абонемент в фитнес-клуб;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бытовая техника;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юбилеи, свадьбы.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23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</p:spPr>
        <p:txBody>
          <a:bodyPr/>
          <a:lstStyle/>
          <a:p>
            <a:pPr marL="0" inden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Долгосрочные расходы (реже одного раза в год)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автомобиль;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отпуск;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квартира/дом.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0940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229</TotalTime>
  <Words>1440</Words>
  <Application>Microsoft Office PowerPoint</Application>
  <PresentationFormat>Экран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Углы</vt:lpstr>
      <vt:lpstr>Повышение финансовой грамотности населения. Управление личными финансами</vt:lpstr>
      <vt:lpstr>Раздел 1.Бюджет  Сценарии введения бюджета</vt:lpstr>
      <vt:lpstr>Слайд 3</vt:lpstr>
      <vt:lpstr> Оценка текущей финансовой ситуации</vt:lpstr>
      <vt:lpstr>Слайд 5</vt:lpstr>
      <vt:lpstr>Слайд 6</vt:lpstr>
      <vt:lpstr> Учёт доходов и расходов</vt:lpstr>
      <vt:lpstr>Слайд 8</vt:lpstr>
      <vt:lpstr>Слайд 9</vt:lpstr>
      <vt:lpstr>Слайд 10</vt:lpstr>
      <vt:lpstr> Запись доходов и расходов</vt:lpstr>
      <vt:lpstr>Оптимизация доходов</vt:lpstr>
      <vt:lpstr>Раздел 2. ОПТИМИЗАЦИЯ Бюджета Пособия и социальные выплаты </vt:lpstr>
      <vt:lpstr>Слайд 14</vt:lpstr>
      <vt:lpstr>Слайд 15</vt:lpstr>
      <vt:lpstr>Пример </vt:lpstr>
      <vt:lpstr>Социальное обеспечение других слоев населения </vt:lpstr>
      <vt:lpstr>Слайд 18</vt:lpstr>
      <vt:lpstr>Тема 3 Налоговые льготы и вычеты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23</cp:revision>
  <dcterms:created xsi:type="dcterms:W3CDTF">2020-01-29T12:40:42Z</dcterms:created>
  <dcterms:modified xsi:type="dcterms:W3CDTF">2020-01-30T08:50:22Z</dcterms:modified>
</cp:coreProperties>
</file>